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9" r:id="rId1"/>
  </p:sldMasterIdLst>
  <p:sldIdLst>
    <p:sldId id="256" r:id="rId2"/>
    <p:sldId id="263" r:id="rId3"/>
    <p:sldId id="259" r:id="rId4"/>
    <p:sldId id="258" r:id="rId5"/>
    <p:sldId id="260" r:id="rId6"/>
    <p:sldId id="261" r:id="rId7"/>
    <p:sldId id="262" r:id="rId8"/>
    <p:sldId id="257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64"/>
    <p:restoredTop sz="94655"/>
  </p:normalViewPr>
  <p:slideViewPr>
    <p:cSldViewPr snapToGrid="0" snapToObjects="1">
      <p:cViewPr varScale="1">
        <p:scale>
          <a:sx n="89" d="100"/>
          <a:sy n="89" d="100"/>
        </p:scale>
        <p:origin x="20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4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82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04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5455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87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11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96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02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C8882ED-87BD-D04F-BFF1-6043E1FD969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9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20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7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6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27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60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83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2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2ED-87BD-D04F-BFF1-6043E1FD969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35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882ED-87BD-D04F-BFF1-6043E1FD9692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56F02-BF6F-AA4B-A5D9-DF543D797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65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F5CB52-F24A-F846-BABC-EB339E1E7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9" t="31818" r="5102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12CAFD-685E-41B9-88E6-2203CD3DE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F1111-5C36-514A-8D68-5C5DC807B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>
            <a:normAutofit/>
          </a:bodyPr>
          <a:lstStyle/>
          <a:p>
            <a:r>
              <a:rPr lang="en-US" sz="3000" dirty="0"/>
              <a:t>Breeding Across Isolated Populations </a:t>
            </a:r>
            <a:br>
              <a:rPr lang="en-US" sz="3000" dirty="0"/>
            </a:br>
            <a:r>
              <a:rPr lang="en-US" sz="3000" dirty="0"/>
              <a:t>of  Skyros Lizards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F893F6-3EAD-4D4A-8E61-733101072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/>
              <a:t>Hannah Hartung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5FC1D-C84E-48CA-926A-50980CC6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61F5CB-8E2A-4012-A573-C0061CFA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292B8A-FF7F-4838-AA00-55AECF9D1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86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30F6F-FC0B-F542-9353-20043402C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BDEA7-1AE9-BA47-B258-BCB84C21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8574"/>
            <a:ext cx="12192000" cy="444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44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0EFD-4E63-5045-AB5C-A2D3645A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0" y="753229"/>
            <a:ext cx="4698355" cy="1080937"/>
          </a:xfrm>
        </p:spPr>
        <p:txBody>
          <a:bodyPr/>
          <a:lstStyle/>
          <a:p>
            <a:pPr algn="ctr"/>
            <a:r>
              <a:rPr lang="en-US" dirty="0"/>
              <a:t>Original Author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6A7007-D3BA-4C4E-84DC-C86492DDA831}"/>
              </a:ext>
            </a:extLst>
          </p:cNvPr>
          <p:cNvSpPr txBox="1">
            <a:spLocks/>
          </p:cNvSpPr>
          <p:nvPr/>
        </p:nvSpPr>
        <p:spPr>
          <a:xfrm>
            <a:off x="5749763" y="714938"/>
            <a:ext cx="4698355" cy="108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My Study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D8279-FA91-8D4E-9CD1-57D841A4A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571" b="50000"/>
          <a:stretch/>
        </p:blipFill>
        <p:spPr>
          <a:xfrm>
            <a:off x="643047" y="2470493"/>
            <a:ext cx="4735628" cy="3906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E9D5BD-5660-4A49-A6C4-E2E05B5A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763" y="2198451"/>
            <a:ext cx="5933872" cy="445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67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B10184-34ED-C740-8807-130EFF48D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62" r="23786" b="19710"/>
          <a:stretch/>
        </p:blipFill>
        <p:spPr>
          <a:xfrm>
            <a:off x="0" y="0"/>
            <a:ext cx="8468139" cy="681882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BD64DF-E7A4-0C48-9006-DE8CB823D756}"/>
              </a:ext>
            </a:extLst>
          </p:cNvPr>
          <p:cNvCxnSpPr>
            <a:cxnSpLocks/>
          </p:cNvCxnSpPr>
          <p:nvPr/>
        </p:nvCxnSpPr>
        <p:spPr>
          <a:xfrm flipV="1">
            <a:off x="3314700" y="5208814"/>
            <a:ext cx="326571" cy="483054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3C47C7-BF44-DF44-A1CA-D6E71800F6F3}"/>
              </a:ext>
            </a:extLst>
          </p:cNvPr>
          <p:cNvCxnSpPr>
            <a:cxnSpLocks/>
          </p:cNvCxnSpPr>
          <p:nvPr/>
        </p:nvCxnSpPr>
        <p:spPr>
          <a:xfrm flipH="1" flipV="1">
            <a:off x="4365171" y="5402036"/>
            <a:ext cx="157843" cy="57422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3355D5-08A9-F145-8EEC-71DB3371E588}"/>
              </a:ext>
            </a:extLst>
          </p:cNvPr>
          <p:cNvCxnSpPr>
            <a:cxnSpLocks/>
          </p:cNvCxnSpPr>
          <p:nvPr/>
        </p:nvCxnSpPr>
        <p:spPr>
          <a:xfrm flipV="1">
            <a:off x="3959679" y="5603423"/>
            <a:ext cx="182335" cy="503463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DD1B8B-82D4-D147-B732-9E1858041D00}"/>
              </a:ext>
            </a:extLst>
          </p:cNvPr>
          <p:cNvCxnSpPr>
            <a:cxnSpLocks/>
          </p:cNvCxnSpPr>
          <p:nvPr/>
        </p:nvCxnSpPr>
        <p:spPr>
          <a:xfrm flipV="1">
            <a:off x="3012621" y="4131129"/>
            <a:ext cx="383721" cy="31024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7E8CC8-5C58-FF44-BD87-5AC14068487C}"/>
              </a:ext>
            </a:extLst>
          </p:cNvPr>
          <p:cNvCxnSpPr>
            <a:cxnSpLocks/>
          </p:cNvCxnSpPr>
          <p:nvPr/>
        </p:nvCxnSpPr>
        <p:spPr>
          <a:xfrm flipH="1">
            <a:off x="5211537" y="4441371"/>
            <a:ext cx="511627" cy="29663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11B28E-CAFA-2640-ADA9-E40CA22541BC}"/>
              </a:ext>
            </a:extLst>
          </p:cNvPr>
          <p:cNvCxnSpPr>
            <a:cxnSpLocks/>
          </p:cNvCxnSpPr>
          <p:nvPr/>
        </p:nvCxnSpPr>
        <p:spPr>
          <a:xfrm flipH="1">
            <a:off x="3477985" y="3189514"/>
            <a:ext cx="511627" cy="29663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EABC33-F977-A94D-BD22-19CF5B5217C2}"/>
              </a:ext>
            </a:extLst>
          </p:cNvPr>
          <p:cNvCxnSpPr>
            <a:cxnSpLocks/>
          </p:cNvCxnSpPr>
          <p:nvPr/>
        </p:nvCxnSpPr>
        <p:spPr>
          <a:xfrm flipH="1" flipV="1">
            <a:off x="3314701" y="2423433"/>
            <a:ext cx="644978" cy="107496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4F1515-BD0F-554B-A4A3-E97123639837}"/>
              </a:ext>
            </a:extLst>
          </p:cNvPr>
          <p:cNvCxnSpPr>
            <a:cxnSpLocks/>
          </p:cNvCxnSpPr>
          <p:nvPr/>
        </p:nvCxnSpPr>
        <p:spPr>
          <a:xfrm flipV="1">
            <a:off x="3543300" y="1383847"/>
            <a:ext cx="598714" cy="183696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DA7353E-814C-8847-B86D-FE2EE732759B}"/>
              </a:ext>
            </a:extLst>
          </p:cNvPr>
          <p:cNvSpPr/>
          <p:nvPr/>
        </p:nvSpPr>
        <p:spPr>
          <a:xfrm>
            <a:off x="8871626" y="2530929"/>
            <a:ext cx="2859931" cy="344532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160C858-763C-594F-A9C3-3E40624B1368}"/>
              </a:ext>
            </a:extLst>
          </p:cNvPr>
          <p:cNvSpPr txBox="1">
            <a:spLocks/>
          </p:cNvSpPr>
          <p:nvPr/>
        </p:nvSpPr>
        <p:spPr>
          <a:xfrm>
            <a:off x="8871625" y="2799795"/>
            <a:ext cx="2859931" cy="266266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Individuals collected from 4 “</a:t>
            </a:r>
            <a:r>
              <a:rPr lang="en-US" sz="3200" dirty="0">
                <a:solidFill>
                  <a:schemeClr val="bg2"/>
                </a:solidFill>
              </a:rPr>
              <a:t>Mainland</a:t>
            </a:r>
            <a:r>
              <a:rPr lang="en-US" sz="3200" dirty="0"/>
              <a:t>” and 4 “</a:t>
            </a:r>
            <a:r>
              <a:rPr lang="en-US" sz="3200" dirty="0">
                <a:solidFill>
                  <a:schemeClr val="accent3"/>
                </a:solidFill>
              </a:rPr>
              <a:t>Islet</a:t>
            </a:r>
            <a:r>
              <a:rPr lang="en-US" sz="3200" dirty="0"/>
              <a:t>” locations.</a:t>
            </a:r>
          </a:p>
        </p:txBody>
      </p:sp>
    </p:spTree>
    <p:extLst>
      <p:ext uri="{BB962C8B-B14F-4D97-AF65-F5344CB8AC3E}">
        <p14:creationId xmlns:p14="http://schemas.microsoft.com/office/powerpoint/2010/main" val="2479036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89DC3F-A603-814B-8091-7EA18D5EDBBC}"/>
              </a:ext>
            </a:extLst>
          </p:cNvPr>
          <p:cNvSpPr/>
          <p:nvPr/>
        </p:nvSpPr>
        <p:spPr>
          <a:xfrm>
            <a:off x="9105089" y="1108953"/>
            <a:ext cx="3086911" cy="2320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A55CC-D2E5-C941-B0C5-E88561515399}"/>
              </a:ext>
            </a:extLst>
          </p:cNvPr>
          <p:cNvSpPr/>
          <p:nvPr/>
        </p:nvSpPr>
        <p:spPr>
          <a:xfrm>
            <a:off x="0" y="1100197"/>
            <a:ext cx="8959175" cy="232004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594C4-AC0F-2748-B16B-5EF99CE3C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160" y="2733709"/>
            <a:ext cx="8278853" cy="1373070"/>
          </a:xfrm>
        </p:spPr>
        <p:txBody>
          <a:bodyPr/>
          <a:lstStyle/>
          <a:p>
            <a:pPr algn="ctr"/>
            <a:r>
              <a:rPr lang="en-US" sz="4800" dirty="0"/>
              <a:t>To what extent do the effects of genetic drift affect the breeding potential for cross-site pairs?</a:t>
            </a:r>
          </a:p>
        </p:txBody>
      </p:sp>
    </p:spTree>
    <p:extLst>
      <p:ext uri="{BB962C8B-B14F-4D97-AF65-F5344CB8AC3E}">
        <p14:creationId xmlns:p14="http://schemas.microsoft.com/office/powerpoint/2010/main" val="2574897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89DC3F-A603-814B-8091-7EA18D5EDBBC}"/>
              </a:ext>
            </a:extLst>
          </p:cNvPr>
          <p:cNvSpPr/>
          <p:nvPr/>
        </p:nvSpPr>
        <p:spPr>
          <a:xfrm>
            <a:off x="9105089" y="1108953"/>
            <a:ext cx="3086911" cy="2320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A55CC-D2E5-C941-B0C5-E88561515399}"/>
              </a:ext>
            </a:extLst>
          </p:cNvPr>
          <p:cNvSpPr/>
          <p:nvPr/>
        </p:nvSpPr>
        <p:spPr>
          <a:xfrm>
            <a:off x="0" y="1100197"/>
            <a:ext cx="8959175" cy="232004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594C4-AC0F-2748-B16B-5EF99CE3C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160" y="2733709"/>
            <a:ext cx="8278853" cy="1373070"/>
          </a:xfrm>
        </p:spPr>
        <p:txBody>
          <a:bodyPr/>
          <a:lstStyle/>
          <a:p>
            <a:pPr algn="ctr"/>
            <a:r>
              <a:rPr lang="en-US" sz="4800" dirty="0"/>
              <a:t>To what extent do the effects of genetic drift affect the breeding potential for cross-site pairs?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02A6A-7D4B-3A40-80F0-9814BE37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4418924"/>
            <a:ext cx="2222500" cy="222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EF1AD-92F5-FD42-9763-3F9C2D94A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51" y="4418924"/>
            <a:ext cx="3645423" cy="2163022"/>
          </a:xfrm>
          <a:prstGeom prst="rect">
            <a:avLst/>
          </a:prstGeom>
        </p:spPr>
      </p:pic>
      <p:sp>
        <p:nvSpPr>
          <p:cNvPr id="3" name="Heart 2">
            <a:extLst>
              <a:ext uri="{FF2B5EF4-FFF2-40B4-BE49-F238E27FC236}">
                <a16:creationId xmlns:a16="http://schemas.microsoft.com/office/drawing/2014/main" id="{1BA1CC96-506D-1245-ABEA-37A6A102E014}"/>
              </a:ext>
            </a:extLst>
          </p:cNvPr>
          <p:cNvSpPr/>
          <p:nvPr/>
        </p:nvSpPr>
        <p:spPr>
          <a:xfrm rot="20259335">
            <a:off x="3832698" y="4844374"/>
            <a:ext cx="1575881" cy="1245141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FAED02F-4234-924F-8EF4-9A2454F070B9}"/>
              </a:ext>
            </a:extLst>
          </p:cNvPr>
          <p:cNvSpPr txBox="1">
            <a:spLocks/>
          </p:cNvSpPr>
          <p:nvPr/>
        </p:nvSpPr>
        <p:spPr>
          <a:xfrm rot="20384552">
            <a:off x="4083679" y="4871072"/>
            <a:ext cx="1073916" cy="13263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9834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59464-8C17-AE41-801F-C0D62971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Sub-questions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FC4721-9D7D-BC45-8A47-4A693FE84227}"/>
              </a:ext>
            </a:extLst>
          </p:cNvPr>
          <p:cNvSpPr txBox="1">
            <a:spLocks/>
          </p:cNvSpPr>
          <p:nvPr/>
        </p:nvSpPr>
        <p:spPr>
          <a:xfrm>
            <a:off x="680320" y="2237362"/>
            <a:ext cx="9613861" cy="43579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en-US" dirty="0"/>
              <a:t>Do males and females from the same locations mate better together?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How does geographic distance between islets and mainland impact breeding compatibility?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Does sea distance versus over land distance have different impact on breeding compatibility?</a:t>
            </a:r>
          </a:p>
        </p:txBody>
      </p:sp>
    </p:spTree>
    <p:extLst>
      <p:ext uri="{BB962C8B-B14F-4D97-AF65-F5344CB8AC3E}">
        <p14:creationId xmlns:p14="http://schemas.microsoft.com/office/powerpoint/2010/main" val="236793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47219-C347-1946-8E51-5C627A4A5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Combination of several data sets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BEE1D3-A4A2-F14E-8E8C-1F1AFDE22971}"/>
              </a:ext>
            </a:extLst>
          </p:cNvPr>
          <p:cNvSpPr/>
          <p:nvPr/>
        </p:nvSpPr>
        <p:spPr>
          <a:xfrm>
            <a:off x="408564" y="516173"/>
            <a:ext cx="3404679" cy="2334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Who mates with who how fast?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5291AD-DD10-5948-B8BF-207B757EC686}"/>
              </a:ext>
            </a:extLst>
          </p:cNvPr>
          <p:cNvSpPr/>
          <p:nvPr/>
        </p:nvSpPr>
        <p:spPr>
          <a:xfrm>
            <a:off x="4393660" y="1724831"/>
            <a:ext cx="3404679" cy="2334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Who is attracted to who else’s pheromones?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081334-BD65-6848-8214-90EE244DB412}"/>
              </a:ext>
            </a:extLst>
          </p:cNvPr>
          <p:cNvSpPr/>
          <p:nvPr/>
        </p:nvSpPr>
        <p:spPr>
          <a:xfrm>
            <a:off x="8591841" y="544748"/>
            <a:ext cx="3404679" cy="3054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How do their diets and behaviors affect breeding habits?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A099330-E8AB-5649-856C-C5A3313ED673}"/>
              </a:ext>
            </a:extLst>
          </p:cNvPr>
          <p:cNvSpPr/>
          <p:nvPr/>
        </p:nvSpPr>
        <p:spPr>
          <a:xfrm>
            <a:off x="4051107" y="76106"/>
            <a:ext cx="4143983" cy="1536969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Between the mainland and islets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FBBF2-E8B2-EE4A-83D4-BAAF653BB6F6}"/>
              </a:ext>
            </a:extLst>
          </p:cNvPr>
          <p:cNvSpPr txBox="1"/>
          <p:nvPr/>
        </p:nvSpPr>
        <p:spPr>
          <a:xfrm>
            <a:off x="5608892" y="409906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88 kB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E0609-3300-8C4D-8765-E6F23744DD15}"/>
              </a:ext>
            </a:extLst>
          </p:cNvPr>
          <p:cNvSpPr txBox="1"/>
          <p:nvPr/>
        </p:nvSpPr>
        <p:spPr>
          <a:xfrm>
            <a:off x="1564118" y="2892150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 kB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C152A8-C5CE-5F44-A982-9B1CEF0CE687}"/>
              </a:ext>
            </a:extLst>
          </p:cNvPr>
          <p:cNvSpPr txBox="1"/>
          <p:nvPr/>
        </p:nvSpPr>
        <p:spPr>
          <a:xfrm>
            <a:off x="9747395" y="3597804"/>
            <a:ext cx="19207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Several Files</a:t>
            </a:r>
          </a:p>
          <a:p>
            <a:pPr algn="ctr"/>
            <a:r>
              <a:rPr lang="en-US" sz="2400" dirty="0"/>
              <a:t>&lt; 100 kB</a:t>
            </a:r>
          </a:p>
        </p:txBody>
      </p:sp>
    </p:spTree>
    <p:extLst>
      <p:ext uri="{BB962C8B-B14F-4D97-AF65-F5344CB8AC3E}">
        <p14:creationId xmlns:p14="http://schemas.microsoft.com/office/powerpoint/2010/main" val="6372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8C60-6444-D743-BD20-EC1FD93DA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Anticipated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0C199F-0113-F34B-B6E4-77D53A98D42E}"/>
              </a:ext>
            </a:extLst>
          </p:cNvPr>
          <p:cNvCxnSpPr/>
          <p:nvPr/>
        </p:nvCxnSpPr>
        <p:spPr>
          <a:xfrm>
            <a:off x="1128409" y="2334640"/>
            <a:ext cx="0" cy="36576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E0C6BD-8B89-A440-A661-7B66E1ACEA5F}"/>
              </a:ext>
            </a:extLst>
          </p:cNvPr>
          <p:cNvCxnSpPr>
            <a:cxnSpLocks/>
          </p:cNvCxnSpPr>
          <p:nvPr/>
        </p:nvCxnSpPr>
        <p:spPr>
          <a:xfrm flipH="1">
            <a:off x="1128409" y="5992240"/>
            <a:ext cx="496759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E9D71E-CC29-5742-B17D-2CDD54C4545E}"/>
              </a:ext>
            </a:extLst>
          </p:cNvPr>
          <p:cNvSpPr txBox="1"/>
          <p:nvPr/>
        </p:nvSpPr>
        <p:spPr>
          <a:xfrm>
            <a:off x="1452663" y="6104772"/>
            <a:ext cx="431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Island 					Mainland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0C085-CFB5-9A45-A7E0-E276D09D141E}"/>
              </a:ext>
            </a:extLst>
          </p:cNvPr>
          <p:cNvSpPr txBox="1"/>
          <p:nvPr/>
        </p:nvSpPr>
        <p:spPr>
          <a:xfrm rot="16200000">
            <a:off x="-1294552" y="3492393"/>
            <a:ext cx="431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Island 				Mainland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191360-00D9-FA46-B325-1DA6120257FF}"/>
              </a:ext>
            </a:extLst>
          </p:cNvPr>
          <p:cNvSpPr txBox="1"/>
          <p:nvPr/>
        </p:nvSpPr>
        <p:spPr>
          <a:xfrm rot="16200000">
            <a:off x="-952051" y="3136612"/>
            <a:ext cx="267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Female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77F78-509D-0248-B197-9BEFC35C8297}"/>
              </a:ext>
            </a:extLst>
          </p:cNvPr>
          <p:cNvSpPr txBox="1"/>
          <p:nvPr/>
        </p:nvSpPr>
        <p:spPr>
          <a:xfrm>
            <a:off x="2605030" y="6225596"/>
            <a:ext cx="267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Male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562ABB-6C66-8946-AB1A-84CD3A0BFE02}"/>
              </a:ext>
            </a:extLst>
          </p:cNvPr>
          <p:cNvSpPr/>
          <p:nvPr/>
        </p:nvSpPr>
        <p:spPr>
          <a:xfrm>
            <a:off x="4708187" y="2509736"/>
            <a:ext cx="779064" cy="75875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BDF939-43A6-F249-BB92-0D2A7CF6CF83}"/>
              </a:ext>
            </a:extLst>
          </p:cNvPr>
          <p:cNvSpPr/>
          <p:nvPr/>
        </p:nvSpPr>
        <p:spPr>
          <a:xfrm>
            <a:off x="4046706" y="2741603"/>
            <a:ext cx="582725" cy="52686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3F5579-F7A6-DF4C-A72C-5C3484D732FD}"/>
              </a:ext>
            </a:extLst>
          </p:cNvPr>
          <p:cNvSpPr/>
          <p:nvPr/>
        </p:nvSpPr>
        <p:spPr>
          <a:xfrm>
            <a:off x="1452663" y="5023835"/>
            <a:ext cx="843056" cy="81276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016898-22DD-394F-8827-C3E9D542056F}"/>
              </a:ext>
            </a:extLst>
          </p:cNvPr>
          <p:cNvSpPr/>
          <p:nvPr/>
        </p:nvSpPr>
        <p:spPr>
          <a:xfrm>
            <a:off x="2084955" y="5190365"/>
            <a:ext cx="421528" cy="46560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5C0463-9594-4B42-8A37-8E320E9F6465}"/>
              </a:ext>
            </a:extLst>
          </p:cNvPr>
          <p:cNvSpPr/>
          <p:nvPr/>
        </p:nvSpPr>
        <p:spPr>
          <a:xfrm>
            <a:off x="1505194" y="2539427"/>
            <a:ext cx="284695" cy="35941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40961C-D0BB-EA4C-8C99-AC0EE469321C}"/>
              </a:ext>
            </a:extLst>
          </p:cNvPr>
          <p:cNvSpPr/>
          <p:nvPr/>
        </p:nvSpPr>
        <p:spPr>
          <a:xfrm>
            <a:off x="4883286" y="5330757"/>
            <a:ext cx="401714" cy="40395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182DEF-7BD3-6B43-B85E-48899E4E3E77}"/>
              </a:ext>
            </a:extLst>
          </p:cNvPr>
          <p:cNvSpPr/>
          <p:nvPr/>
        </p:nvSpPr>
        <p:spPr>
          <a:xfrm>
            <a:off x="4507330" y="3201079"/>
            <a:ext cx="401714" cy="40395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3F7BFF-26EE-1444-9017-3F193C77BB87}"/>
              </a:ext>
            </a:extLst>
          </p:cNvPr>
          <p:cNvSpPr/>
          <p:nvPr/>
        </p:nvSpPr>
        <p:spPr>
          <a:xfrm>
            <a:off x="3438909" y="3096819"/>
            <a:ext cx="1014738" cy="101583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439A4D0-A2A3-B747-908D-D941BCAF1B87}"/>
              </a:ext>
            </a:extLst>
          </p:cNvPr>
          <p:cNvSpPr/>
          <p:nvPr/>
        </p:nvSpPr>
        <p:spPr>
          <a:xfrm>
            <a:off x="5263923" y="5382594"/>
            <a:ext cx="286966" cy="2183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915B24-5912-934B-868D-A73D3B2F5FB2}"/>
              </a:ext>
            </a:extLst>
          </p:cNvPr>
          <p:cNvSpPr/>
          <p:nvPr/>
        </p:nvSpPr>
        <p:spPr>
          <a:xfrm rot="3982786">
            <a:off x="4765560" y="5450336"/>
            <a:ext cx="286966" cy="2183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441AB59-FAB0-034B-8CD2-E17521C44547}"/>
              </a:ext>
            </a:extLst>
          </p:cNvPr>
          <p:cNvSpPr/>
          <p:nvPr/>
        </p:nvSpPr>
        <p:spPr>
          <a:xfrm rot="9135215">
            <a:off x="1746390" y="2632431"/>
            <a:ext cx="286966" cy="2183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6E59AE6-73E9-3F44-A1F7-37C8269E3337}"/>
              </a:ext>
            </a:extLst>
          </p:cNvPr>
          <p:cNvSpPr/>
          <p:nvPr/>
        </p:nvSpPr>
        <p:spPr>
          <a:xfrm>
            <a:off x="1647399" y="2864999"/>
            <a:ext cx="401714" cy="40395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5E59683-DED1-7644-93B6-619DA1897AA2}"/>
              </a:ext>
            </a:extLst>
          </p:cNvPr>
          <p:cNvSpPr/>
          <p:nvPr/>
        </p:nvSpPr>
        <p:spPr>
          <a:xfrm>
            <a:off x="4290412" y="5061680"/>
            <a:ext cx="401714" cy="40395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F806EF5-0A24-3948-9478-FC9FD9D88916}"/>
              </a:ext>
            </a:extLst>
          </p:cNvPr>
          <p:cNvCxnSpPr/>
          <p:nvPr/>
        </p:nvCxnSpPr>
        <p:spPr>
          <a:xfrm>
            <a:off x="7423100" y="2334640"/>
            <a:ext cx="0" cy="36576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8EE9E6-DC29-A145-AA4B-CAA98853D653}"/>
              </a:ext>
            </a:extLst>
          </p:cNvPr>
          <p:cNvCxnSpPr>
            <a:cxnSpLocks/>
          </p:cNvCxnSpPr>
          <p:nvPr/>
        </p:nvCxnSpPr>
        <p:spPr>
          <a:xfrm flipH="1">
            <a:off x="7423101" y="5992240"/>
            <a:ext cx="440573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A8F6471-E96F-4C40-AF1A-9E6BF9783B65}"/>
              </a:ext>
            </a:extLst>
          </p:cNvPr>
          <p:cNvSpPr txBox="1"/>
          <p:nvPr/>
        </p:nvSpPr>
        <p:spPr>
          <a:xfrm rot="16200000">
            <a:off x="5500341" y="3773736"/>
            <a:ext cx="3179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Compatibility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6D0A7E-5A68-E74B-A650-FDA9B0EB03F8}"/>
              </a:ext>
            </a:extLst>
          </p:cNvPr>
          <p:cNvSpPr txBox="1"/>
          <p:nvPr/>
        </p:nvSpPr>
        <p:spPr>
          <a:xfrm>
            <a:off x="8128284" y="5992134"/>
            <a:ext cx="3451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Home Distance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72530D96-25A0-3146-B032-1E2798803B4B}"/>
              </a:ext>
            </a:extLst>
          </p:cNvPr>
          <p:cNvSpPr/>
          <p:nvPr/>
        </p:nvSpPr>
        <p:spPr>
          <a:xfrm>
            <a:off x="7688176" y="-1493545"/>
            <a:ext cx="8287963" cy="7407859"/>
          </a:xfrm>
          <a:prstGeom prst="arc">
            <a:avLst>
              <a:gd name="adj1" fmla="val 6253939"/>
              <a:gd name="adj2" fmla="val 10575222"/>
            </a:avLst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7215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152</Words>
  <Application>Microsoft Macintosh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Trebuchet MS</vt:lpstr>
      <vt:lpstr>Berlin</vt:lpstr>
      <vt:lpstr>Breeding Across Isolated Populations  of  Skyros Lizards</vt:lpstr>
      <vt:lpstr>Motivation</vt:lpstr>
      <vt:lpstr>Original Author</vt:lpstr>
      <vt:lpstr>PowerPoint Presentation</vt:lpstr>
      <vt:lpstr>To what extent do the effects of genetic drift affect the breeding potential for cross-site pairs?</vt:lpstr>
      <vt:lpstr>To what extent do the effects of genetic drift affect the breeding potential for cross-site pairs?</vt:lpstr>
      <vt:lpstr>Sub-questions</vt:lpstr>
      <vt:lpstr>PowerPoint Presentation</vt:lpstr>
      <vt:lpstr>Anticipated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Breeding Across Isolated Populations  of  Skyros Lizards</dc:title>
  <dc:creator>Hannah Hartung</dc:creator>
  <cp:lastModifiedBy>Hannah Hartung</cp:lastModifiedBy>
  <cp:revision>7</cp:revision>
  <dcterms:created xsi:type="dcterms:W3CDTF">2019-04-16T05:09:55Z</dcterms:created>
  <dcterms:modified xsi:type="dcterms:W3CDTF">2019-04-16T21:27:51Z</dcterms:modified>
</cp:coreProperties>
</file>